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9601200" cx="7315200"/>
  <p:notesSz cx="6858000" cy="9144000"/>
  <p:embeddedFontLst>
    <p:embeddedFont>
      <p:font typeface="Halant"/>
      <p:regular r:id="rId13"/>
      <p:bold r:id="rId14"/>
    </p:embeddedFont>
    <p:embeddedFont>
      <p:font typeface="Inter"/>
      <p:regular r:id="rId15"/>
      <p:bold r:id="rId16"/>
      <p:italic r:id="rId17"/>
      <p:boldItalic r:id="rId18"/>
    </p:embeddedFont>
    <p:embeddedFont>
      <p:font typeface="Inter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27536C-2895-4758-9831-B662775D5ED1}">
  <a:tblStyle styleId="{6C27536C-2895-4758-9831-B662775D5ED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Medium-bold.fntdata"/><Relationship Id="rId11" Type="http://schemas.openxmlformats.org/officeDocument/2006/relationships/slide" Target="slides/slide5.xml"/><Relationship Id="rId22" Type="http://schemas.openxmlformats.org/officeDocument/2006/relationships/font" Target="fonts/InterMedium-boldItalic.fntdata"/><Relationship Id="rId10" Type="http://schemas.openxmlformats.org/officeDocument/2006/relationships/slide" Target="slides/slide4.xml"/><Relationship Id="rId21" Type="http://schemas.openxmlformats.org/officeDocument/2006/relationships/font" Target="fonts/InterMedium-italic.fntdata"/><Relationship Id="rId13" Type="http://schemas.openxmlformats.org/officeDocument/2006/relationships/font" Target="fonts/Halant-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InterMedium-regular.fntdata"/><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41d5e5aab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41d5e5a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41d5e5aab_0_1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41d5e5aa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41d5e5aab_0_2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41d5e5aa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541d5e5aab_0_3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541d5e5aa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541d5e5aab_0_4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541d5e5aab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41d5e5aab_0_5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41d5e5aab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hyperlink" Target="https://www.youtube.com/watch?v=B1iuaMYgz9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hyperlink" Target="https://www.youtube.com/watch?v=B1iuaMYgz9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7" name="Google Shape;57;p13"/>
          <p:cNvGraphicFramePr/>
          <p:nvPr/>
        </p:nvGraphicFramePr>
        <p:xfrm>
          <a:off x="355544" y="1840236"/>
          <a:ext cx="3000000" cy="3000000"/>
        </p:xfrm>
        <a:graphic>
          <a:graphicData uri="http://schemas.openxmlformats.org/drawingml/2006/table">
            <a:tbl>
              <a:tblPr>
                <a:noFill/>
                <a:tableStyleId>{6C27536C-2895-4758-9831-B662775D5ED1}</a:tableStyleId>
              </a:tblPr>
              <a:tblGrid>
                <a:gridCol w="6657000"/>
              </a:tblGrid>
              <a:tr h="4115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52400" rtl="0" algn="l">
                        <a:lnSpc>
                          <a:spcPct val="100000"/>
                        </a:lnSpc>
                        <a:spcBef>
                          <a:spcPts val="0"/>
                        </a:spcBef>
                        <a:spcAft>
                          <a:spcPts val="1800"/>
                        </a:spcAft>
                        <a:buClr>
                          <a:schemeClr val="dk1"/>
                        </a:buClr>
                        <a:buSzPts val="1100"/>
                        <a:buFont typeface="Arial"/>
                        <a:buNone/>
                      </a:pPr>
                      <a:r>
                        <a:rPr lang="en" sz="1200">
                          <a:solidFill>
                            <a:schemeClr val="dk1"/>
                          </a:solidFill>
                          <a:latin typeface="Inter"/>
                          <a:ea typeface="Inter"/>
                          <a:cs typeface="Inter"/>
                          <a:sym typeface="Inter"/>
                        </a:rPr>
                        <a:t>B</a:t>
                      </a:r>
                      <a:r>
                        <a:rPr lang="en" sz="1200">
                          <a:solidFill>
                            <a:schemeClr val="dk1"/>
                          </a:solidFill>
                          <a:latin typeface="Inter"/>
                          <a:ea typeface="Inter"/>
                          <a:cs typeface="Inter"/>
                          <a:sym typeface="Inter"/>
                        </a:rPr>
                        <a:t>eginning in the late 18th century and lasting for 50 years America, under what a wave of religious revivals known as the Second Great Awakening.  It was the largest outpouring of religious sentiment since the American Revolution.  Just after the Revolution, the percentage of church membership in America was not that great, but it increased over fivefold in the course of the 19th century.  What happened is that Protestantism, which is based on individual interpretations of the Bible, when it was mingled with the idea of religious toleration and separation of church and state suddenly it was liberated completely.  The Second Great Awakening replaced the old Puritan religion of New England and its emphasis on original sin.  Instead, the new religion stressed that by taking personal responsibility and doing hard work anyone could achieve salvation.  With this optimistic message, the Methodist and Baptist churches went through explosive growth periods.  Thousands of people turned up for emotional revival meetings where entire communities would join together to repent their sins.  These preachers would get up and give “Hellfire” sermons and also hopeful sermons as well and but very, very passionate emotional full of anecdotes, even humor, colloquial expression and they would reduce a lot of their audiences to not only tears but also to dancing and a lot of people who had what they called the jerks where they would jerk just uncontrollably they would speak in tongues it was an extraordinarily emotional kind of heartfelt religion.  In towns along the newly built Erie Canal in upstate New York, a Presbyterian evangelist named Charles G. Finney held so many fiery revival meetings that the area became known as the burned over district.  Finney and other preachers encouraged Christians to work to achieve perfection here on earth and their message inspired a new reform movement that swept across America</a:t>
                      </a:r>
                      <a:r>
                        <a:rPr lang="en" sz="12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txBody>
                  <a:tcPr marT="87275" marB="87275" marR="86050" marL="114300"/>
                </a:tc>
              </a:tr>
            </a:tbl>
          </a:graphicData>
        </a:graphic>
      </p:graphicFrame>
      <p:sp>
        <p:nvSpPr>
          <p:cNvPr id="58" name="Google Shape;58;p13"/>
          <p:cNvSpPr txBox="1"/>
          <p:nvPr/>
        </p:nvSpPr>
        <p:spPr>
          <a:xfrm>
            <a:off x="428450" y="864000"/>
            <a:ext cx="6511200" cy="831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lang="en" sz="1150">
                <a:solidFill>
                  <a:schemeClr val="dk1"/>
                </a:solidFill>
                <a:latin typeface="Inter"/>
                <a:ea typeface="Inter"/>
                <a:cs typeface="Inter"/>
                <a:sym typeface="Inter"/>
              </a:rPr>
              <a:t>NBC News Learn is an educational arm of NBC News that provides access to a wide range of educational resources, including historic news reports, current events stories, original content, and primary source documents. It's designed to engage students of all levels and abilities, both in the classroom and at home. </a:t>
            </a:r>
            <a:endParaRPr sz="800">
              <a:solidFill>
                <a:schemeClr val="dk1"/>
              </a:solidFill>
              <a:latin typeface="Inter"/>
              <a:ea typeface="Inter"/>
              <a:cs typeface="Inter"/>
              <a:sym typeface="Inter"/>
            </a:endParaRPr>
          </a:p>
        </p:txBody>
      </p:sp>
      <p:sp>
        <p:nvSpPr>
          <p:cNvPr id="59" name="Google Shape;59;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Second Great Awakening</a:t>
            </a:r>
            <a:endParaRPr sz="1800">
              <a:solidFill>
                <a:schemeClr val="dk1"/>
              </a:solidFill>
              <a:latin typeface="Halant"/>
              <a:ea typeface="Halant"/>
              <a:cs typeface="Halant"/>
              <a:sym typeface="Halant"/>
            </a:endParaRPr>
          </a:p>
        </p:txBody>
      </p:sp>
      <p:sp>
        <p:nvSpPr>
          <p:cNvPr id="60" name="Google Shape;60;p13"/>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61" name="Google Shape;61;p13"/>
          <p:cNvSpPr txBox="1"/>
          <p:nvPr/>
        </p:nvSpPr>
        <p:spPr>
          <a:xfrm>
            <a:off x="329100" y="6413175"/>
            <a:ext cx="6657000" cy="246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Questions:</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two key differences between the old Puritan religion and the new beliefs during the Second Great Awakening?</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role did revival meetings play in the growth of the Methodist and Baptist churches?</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7" name="Google Shape;67;p14"/>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Visiting a Camp Meeting</a:t>
            </a:r>
            <a:endParaRPr sz="1900">
              <a:latin typeface="Inter Medium"/>
              <a:ea typeface="Inter Medium"/>
              <a:cs typeface="Inter Medium"/>
              <a:sym typeface="Inter Medium"/>
            </a:endParaRPr>
          </a:p>
        </p:txBody>
      </p:sp>
      <p:pic>
        <p:nvPicPr>
          <p:cNvPr id="68" name="Google Shape;68;p14"/>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69" name="Google Shape;69;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0" name="Google Shape;70;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1" name="Google Shape;71;p14"/>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the Second Great Awakening?</a:t>
            </a:r>
            <a:endParaRPr b="1" sz="1200">
              <a:solidFill>
                <a:schemeClr val="dk1"/>
              </a:solidFill>
              <a:latin typeface="Halant"/>
              <a:ea typeface="Halant"/>
              <a:cs typeface="Halant"/>
              <a:sym typeface="Halant"/>
            </a:endParaRPr>
          </a:p>
        </p:txBody>
      </p:sp>
      <p:graphicFrame>
        <p:nvGraphicFramePr>
          <p:cNvPr id="72" name="Google Shape;72;p14"/>
          <p:cNvGraphicFramePr/>
          <p:nvPr/>
        </p:nvGraphicFramePr>
        <p:xfrm>
          <a:off x="359118" y="1790574"/>
          <a:ext cx="3000000" cy="3000000"/>
        </p:xfrm>
        <a:graphic>
          <a:graphicData uri="http://schemas.openxmlformats.org/drawingml/2006/table">
            <a:tbl>
              <a:tblPr>
                <a:noFill/>
                <a:tableStyleId>{6C27536C-2895-4758-9831-B662775D5ED1}</a:tableStyleId>
              </a:tblPr>
              <a:tblGrid>
                <a:gridCol w="1819775"/>
                <a:gridCol w="2347425"/>
                <a:gridCol w="234742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i="1" lang="en" sz="1200">
                          <a:solidFill>
                            <a:schemeClr val="dk1"/>
                          </a:solidFill>
                          <a:latin typeface="Inter"/>
                          <a:ea typeface="Inter"/>
                          <a:cs typeface="Inter"/>
                          <a:sym typeface="Inter"/>
                        </a:rPr>
                        <a:t>Autobiography of Peter Cartwright, The Backwoods Preacher</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a:t>
                      </a:r>
                      <a:r>
                        <a:rPr lang="en" sz="1200">
                          <a:solidFill>
                            <a:schemeClr val="dk1"/>
                          </a:solidFill>
                          <a:latin typeface="Inter"/>
                          <a:ea typeface="Inter"/>
                          <a:cs typeface="Inter"/>
                          <a:sym typeface="Inter"/>
                        </a:rPr>
                        <a:t>Camp Meeting”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t>
                      </a:r>
                      <a:r>
                        <a:rPr i="1" lang="en" sz="1200">
                          <a:solidFill>
                            <a:schemeClr val="dk1"/>
                          </a:solidFill>
                          <a:highlight>
                            <a:schemeClr val="lt1"/>
                          </a:highlight>
                          <a:latin typeface="Inter"/>
                          <a:ea typeface="Inter"/>
                          <a:cs typeface="Inter"/>
                          <a:sym typeface="Inter"/>
                        </a:rPr>
                        <a:t>A Son of the Forest: The Experience of William Apes a Native of the Forest, Written by Himself</a:t>
                      </a:r>
                      <a:endParaRPr sz="1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“Moral and Religious” in </a:t>
                      </a:r>
                      <a:r>
                        <a:rPr i="1" lang="en" sz="1200">
                          <a:solidFill>
                            <a:schemeClr val="dk1"/>
                          </a:solidFill>
                          <a:latin typeface="Inter"/>
                          <a:ea typeface="Inter"/>
                          <a:cs typeface="Inter"/>
                          <a:sym typeface="Inter"/>
                        </a:rPr>
                        <a:t>New Hampshire Sentinel</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8" name="Google Shape;78;p15"/>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Visiting a Camp Meeting</a:t>
            </a:r>
            <a:endParaRPr sz="1900">
              <a:latin typeface="Inter Medium"/>
              <a:ea typeface="Inter Medium"/>
              <a:cs typeface="Inter Medium"/>
              <a:sym typeface="Inter Medium"/>
            </a:endParaRPr>
          </a:p>
        </p:txBody>
      </p:sp>
      <p:pic>
        <p:nvPicPr>
          <p:cNvPr id="79" name="Google Shape;79;p15"/>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80" name="Google Shape;80;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1" name="Google Shape;81;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82" name="Google Shape;82;p15"/>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the Second Great Awakening?</a:t>
            </a:r>
            <a:endParaRPr sz="1200">
              <a:solidFill>
                <a:schemeClr val="dk1"/>
              </a:solidFill>
              <a:latin typeface="Halant"/>
              <a:ea typeface="Halant"/>
              <a:cs typeface="Halant"/>
              <a:sym typeface="Halant"/>
            </a:endParaRPr>
          </a:p>
        </p:txBody>
      </p:sp>
      <p:graphicFrame>
        <p:nvGraphicFramePr>
          <p:cNvPr id="83" name="Google Shape;83;p15"/>
          <p:cNvGraphicFramePr/>
          <p:nvPr/>
        </p:nvGraphicFramePr>
        <p:xfrm>
          <a:off x="441468" y="1866774"/>
          <a:ext cx="3000000" cy="3000000"/>
        </p:xfrm>
        <a:graphic>
          <a:graphicData uri="http://schemas.openxmlformats.org/drawingml/2006/table">
            <a:tbl>
              <a:tblPr>
                <a:noFill/>
                <a:tableStyleId>{6C27536C-2895-4758-9831-B662775D5ED1}</a:tableStyleId>
              </a:tblPr>
              <a:tblGrid>
                <a:gridCol w="1852375"/>
                <a:gridCol w="2575225"/>
                <a:gridCol w="2203600"/>
              </a:tblGrid>
              <a:tr h="330325">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37150">
                <a:tc>
                  <a:txBody>
                    <a:bodyPr/>
                    <a:lstStyle/>
                    <a:p>
                      <a:pPr indent="0" lvl="0" marL="0" rtl="0" algn="l">
                        <a:spcBef>
                          <a:spcPts val="0"/>
                        </a:spcBef>
                        <a:spcAft>
                          <a:spcPts val="0"/>
                        </a:spcAft>
                        <a:buNone/>
                      </a:pPr>
                      <a:r>
                        <a:rPr lang="en" sz="1200">
                          <a:latin typeface="Inter"/>
                          <a:ea typeface="Inter"/>
                          <a:cs typeface="Inter"/>
                          <a:sym typeface="Inter"/>
                        </a:rPr>
                        <a:t>5:  </a:t>
                      </a:r>
                      <a:r>
                        <a:rPr i="1" lang="en" sz="1200">
                          <a:solidFill>
                            <a:schemeClr val="dk1"/>
                          </a:solidFill>
                          <a:latin typeface="Inter"/>
                          <a:ea typeface="Inter"/>
                          <a:cs typeface="Inter"/>
                          <a:sym typeface="Inter"/>
                        </a:rPr>
                        <a:t>Domestic Manners of the Americans</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40950">
                <a:tc>
                  <a:txBody>
                    <a:bodyPr/>
                    <a:lstStyle/>
                    <a:p>
                      <a:pPr indent="0" lvl="0" marL="0" rtl="0" algn="l">
                        <a:spcBef>
                          <a:spcPts val="0"/>
                        </a:spcBef>
                        <a:spcAft>
                          <a:spcPts val="0"/>
                        </a:spcAft>
                        <a:buNone/>
                      </a:pPr>
                      <a:r>
                        <a:rPr lang="en" sz="1200">
                          <a:latin typeface="Inter"/>
                          <a:ea typeface="Inter"/>
                          <a:cs typeface="Inter"/>
                          <a:sym typeface="Inter"/>
                        </a:rPr>
                        <a:t>6:  “Methodist Camp Meeting”</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40950">
                <a:tc>
                  <a:txBody>
                    <a:bodyPr/>
                    <a:lstStyle/>
                    <a:p>
                      <a:pPr indent="0" lvl="0" marL="0" rtl="0" algn="l">
                        <a:spcBef>
                          <a:spcPts val="0"/>
                        </a:spcBef>
                        <a:spcAft>
                          <a:spcPts val="0"/>
                        </a:spcAft>
                        <a:buNone/>
                      </a:pPr>
                      <a:r>
                        <a:rPr lang="en" sz="1200">
                          <a:latin typeface="Inter"/>
                          <a:ea typeface="Inter"/>
                          <a:cs typeface="Inter"/>
                          <a:sym typeface="Inter"/>
                        </a:rPr>
                        <a:t>7: </a:t>
                      </a:r>
                      <a:r>
                        <a:rPr i="1" lang="en" sz="1200">
                          <a:solidFill>
                            <a:schemeClr val="dk1"/>
                          </a:solidFill>
                          <a:latin typeface="Inter"/>
                          <a:ea typeface="Inter"/>
                          <a:cs typeface="Inter"/>
                          <a:sym typeface="Inter"/>
                        </a:rPr>
                        <a:t>The Camp Meeting Manual</a:t>
                      </a:r>
                      <a:endParaRPr i="1" sz="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444400">
                <a:tc>
                  <a:txBody>
                    <a:bodyPr/>
                    <a:lstStyle/>
                    <a:p>
                      <a:pPr indent="0" lvl="0" marL="0" rtl="0" algn="l">
                        <a:spcBef>
                          <a:spcPts val="0"/>
                        </a:spcBef>
                        <a:spcAft>
                          <a:spcPts val="0"/>
                        </a:spcAft>
                        <a:buNone/>
                      </a:pPr>
                      <a:r>
                        <a:rPr lang="en" sz="1200">
                          <a:latin typeface="Inter"/>
                          <a:ea typeface="Inter"/>
                          <a:cs typeface="Inter"/>
                          <a:sym typeface="Inter"/>
                        </a:rPr>
                        <a:t>8: </a:t>
                      </a:r>
                      <a:r>
                        <a:rPr i="1" lang="en" sz="1200">
                          <a:latin typeface="Inter"/>
                          <a:ea typeface="Inter"/>
                          <a:cs typeface="Inter"/>
                          <a:sym typeface="Inter"/>
                        </a:rPr>
                        <a:t>My Recollections</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pic>
        <p:nvPicPr>
          <p:cNvPr id="88" name="Google Shape;88;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9" name="Google Shape;89;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90" name="Google Shape;90;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91" name="Google Shape;91;p16"/>
          <p:cNvGraphicFramePr/>
          <p:nvPr/>
        </p:nvGraphicFramePr>
        <p:xfrm>
          <a:off x="355544" y="1840236"/>
          <a:ext cx="3000000" cy="3000000"/>
        </p:xfrm>
        <a:graphic>
          <a:graphicData uri="http://schemas.openxmlformats.org/drawingml/2006/table">
            <a:tbl>
              <a:tblPr>
                <a:noFill/>
                <a:tableStyleId>{6C27536C-2895-4758-9831-B662775D5ED1}</a:tableStyleId>
              </a:tblPr>
              <a:tblGrid>
                <a:gridCol w="6657000"/>
              </a:tblGrid>
              <a:tr h="46373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52400" rtl="0" algn="l">
                        <a:lnSpc>
                          <a:spcPct val="100000"/>
                        </a:lnSpc>
                        <a:spcBef>
                          <a:spcPts val="0"/>
                        </a:spcBef>
                        <a:spcAft>
                          <a:spcPts val="1800"/>
                        </a:spcAft>
                        <a:buClr>
                          <a:schemeClr val="dk1"/>
                        </a:buClr>
                        <a:buSzPts val="1100"/>
                        <a:buFont typeface="Arial"/>
                        <a:buNone/>
                      </a:pPr>
                      <a:r>
                        <a:rPr lang="en" sz="1200">
                          <a:solidFill>
                            <a:schemeClr val="dk1"/>
                          </a:solidFill>
                          <a:latin typeface="Inter"/>
                          <a:ea typeface="Inter"/>
                          <a:cs typeface="Inter"/>
                          <a:sym typeface="Inter"/>
                        </a:rPr>
                        <a:t>B</a:t>
                      </a:r>
                      <a:r>
                        <a:rPr lang="en" sz="1200">
                          <a:solidFill>
                            <a:schemeClr val="dk1"/>
                          </a:solidFill>
                          <a:latin typeface="Inter"/>
                          <a:ea typeface="Inter"/>
                          <a:cs typeface="Inter"/>
                          <a:sym typeface="Inter"/>
                        </a:rPr>
                        <a:t>eginning in the late 18th century and lasting for 50 years America, under what a wave of religious revivals known as the Second Great Awakening.  It was the largest outpouring of religious sentiment since the American Revolution.  Just after the Revolution, the percentage of church membership in America was not that great, but it increased over fivefold in the course of the 19th century.  What happened is that Protestantism, which is based on individual interpretations of the Bible, when it was mingled with the idea of religious toleration and separation of church and state suddenly it was liberated completely.  The Second Great Awakening replaced the old Puritan religion of New England and its emphasis on original sin.  Instead, the new religion stressed that by taking personal responsibility and doing hard work anyone could achieve salvation.  With this optimistic message, the Methodist and Baptist churches went through explosive growth periods.  Thousands of people turned up for emotional revival meetings where entire communities would join together to repent their sins.  These preachers would get up and give “Hellfire” sermons and also hopeful sermons as well and but very, very passionate emotional full of anecdotes, even humor, colloquial expression and they would reduce a lot of their audiences to not only tears but also to dancing and a lot of people who had what they called the jerks where they would jerk just uncontrollably they would speak in tongues it was an extraordinarily emotional kind of heartfelt religion.  In towns along the newly built Erie Canal in upstate New York, a Presbyterian evangelist named Charles G. Finney held so many fiery revival meetings that the area became known as the burned over district.  Finney and other preachers encouraged Christians to work to achieve perfection here on earth and their message inspired a new reform movement that swept across America</a:t>
                      </a:r>
                      <a:r>
                        <a:rPr lang="en" sz="12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txBody>
                  <a:tcPr marT="87275" marB="87275" marR="86050" marL="114300"/>
                </a:tc>
              </a:tr>
            </a:tbl>
          </a:graphicData>
        </a:graphic>
      </p:graphicFrame>
      <p:sp>
        <p:nvSpPr>
          <p:cNvPr id="92" name="Google Shape;92;p16"/>
          <p:cNvSpPr txBox="1"/>
          <p:nvPr/>
        </p:nvSpPr>
        <p:spPr>
          <a:xfrm>
            <a:off x="428450" y="864000"/>
            <a:ext cx="6511200" cy="8316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lang="en" sz="1150">
                <a:solidFill>
                  <a:schemeClr val="dk1"/>
                </a:solidFill>
                <a:latin typeface="Inter"/>
                <a:ea typeface="Inter"/>
                <a:cs typeface="Inter"/>
                <a:sym typeface="Inter"/>
              </a:rPr>
              <a:t>NBC News Learn is an educational arm of NBC News that provides access to a wide range of educational resources, including historic news reports, current events stories, original content, and primary source documents. It's designed to engage students of all levels and abilities, both in the classroom and at home. </a:t>
            </a:r>
            <a:endParaRPr sz="800">
              <a:solidFill>
                <a:schemeClr val="dk1"/>
              </a:solidFill>
              <a:latin typeface="Inter"/>
              <a:ea typeface="Inter"/>
              <a:cs typeface="Inter"/>
              <a:sym typeface="Inter"/>
            </a:endParaRPr>
          </a:p>
        </p:txBody>
      </p:sp>
      <p:sp>
        <p:nvSpPr>
          <p:cNvPr id="93" name="Google Shape;93;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The Second Great Awakening (Exemplar)</a:t>
            </a:r>
            <a:endParaRPr sz="1800">
              <a:solidFill>
                <a:schemeClr val="dk1"/>
              </a:solidFill>
              <a:latin typeface="Halant"/>
              <a:ea typeface="Halant"/>
              <a:cs typeface="Halant"/>
              <a:sym typeface="Halant"/>
            </a:endParaRPr>
          </a:p>
        </p:txBody>
      </p:sp>
      <p:sp>
        <p:nvSpPr>
          <p:cNvPr id="94" name="Google Shape;94;p16"/>
          <p:cNvSpPr txBox="1"/>
          <p:nvPr/>
        </p:nvSpPr>
        <p:spPr>
          <a:xfrm>
            <a:off x="329100" y="551013"/>
            <a:ext cx="66570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95" name="Google Shape;95;p16"/>
          <p:cNvSpPr txBox="1"/>
          <p:nvPr/>
        </p:nvSpPr>
        <p:spPr>
          <a:xfrm>
            <a:off x="359100" y="6527800"/>
            <a:ext cx="6580800" cy="252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Questions:</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two key differences between the old Puritan religion and the new beliefs during the Second Great Awakening?</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The old Puritan religion emphasized original sin and a more negative view of human nature. The new beliefs during the Second Great Awakening focused on personal responsibility and the idea that anyone could achieve salvation through hard work and effort.</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role did revival meetings play in the growth of the Methodist and Baptist churches?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Revival meetings helped grow these churches by bringing large groups of people together in emotional, powerful gatherings. The preachers’ passionate sermons inspired people to repent, join churches, and feel personally connected to their faith.</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highlight>
                  <a:schemeClr val="accent4"/>
                </a:highlight>
                <a:latin typeface="Inter"/>
                <a:ea typeface="Inter"/>
                <a:cs typeface="Inter"/>
                <a:sym typeface="Inter"/>
              </a:rPr>
              <a:t>	</a:t>
            </a:r>
            <a:endParaRPr sz="1200">
              <a:solidFill>
                <a:schemeClr val="dk1"/>
              </a:solidFill>
              <a:highlight>
                <a:schemeClr val="accent4"/>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pic>
        <p:nvPicPr>
          <p:cNvPr id="100" name="Google Shape;100;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1" name="Google Shape;101;p17"/>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latin typeface="Inter Medium"/>
                <a:ea typeface="Inter Medium"/>
                <a:cs typeface="Inter Medium"/>
                <a:sym typeface="Inter Medium"/>
              </a:rPr>
              <a:t>Visiting a Camp Meeting (Exemplar)</a:t>
            </a:r>
            <a:endParaRPr sz="1900">
              <a:latin typeface="Inter Medium"/>
              <a:ea typeface="Inter Medium"/>
              <a:cs typeface="Inter Medium"/>
              <a:sym typeface="Inter Medium"/>
            </a:endParaRPr>
          </a:p>
        </p:txBody>
      </p:sp>
      <p:pic>
        <p:nvPicPr>
          <p:cNvPr id="102" name="Google Shape;102;p1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03" name="Google Shape;103;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4" name="Google Shape;104;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5" name="Google Shape;105;p17"/>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the Second Great Awakening?</a:t>
            </a:r>
            <a:endParaRPr b="1" sz="1200">
              <a:solidFill>
                <a:schemeClr val="dk1"/>
              </a:solidFill>
              <a:latin typeface="Halant"/>
              <a:ea typeface="Halant"/>
              <a:cs typeface="Halant"/>
              <a:sym typeface="Halant"/>
            </a:endParaRPr>
          </a:p>
        </p:txBody>
      </p:sp>
      <p:graphicFrame>
        <p:nvGraphicFramePr>
          <p:cNvPr id="106" name="Google Shape;106;p17"/>
          <p:cNvGraphicFramePr/>
          <p:nvPr/>
        </p:nvGraphicFramePr>
        <p:xfrm>
          <a:off x="359118" y="1866774"/>
          <a:ext cx="3000000" cy="3000000"/>
        </p:xfrm>
        <a:graphic>
          <a:graphicData uri="http://schemas.openxmlformats.org/drawingml/2006/table">
            <a:tbl>
              <a:tblPr>
                <a:noFill/>
                <a:tableStyleId>{6C27536C-2895-4758-9831-B662775D5ED1}</a:tableStyleId>
              </a:tblPr>
              <a:tblGrid>
                <a:gridCol w="1819775"/>
                <a:gridCol w="2347425"/>
                <a:gridCol w="2347425"/>
              </a:tblGrid>
              <a:tr h="494900">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i="1" lang="en" sz="1200">
                          <a:solidFill>
                            <a:schemeClr val="dk1"/>
                          </a:solidFill>
                          <a:latin typeface="Inter"/>
                          <a:ea typeface="Inter"/>
                          <a:cs typeface="Inter"/>
                          <a:sym typeface="Inter"/>
                        </a:rPr>
                        <a:t>Autobiography of Peter Cartwright, The Backwoods Preacher</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Camp meetings lasted for weeks at a time and events ran day and night.  Thousands of people attended and inspired other meetings nearby.  Cartwright describes “wild exercises” of visitors jumping, running, and “barking” with the spirit of God.</a:t>
                      </a:r>
                      <a:endParaRPr sz="10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Cartwright’s life as a traveling preacher shows how religion spread across the western frontier and how ordinary people became deeply involved in faith and reform. His experiences show  how religion influenced American culture.</a:t>
                      </a:r>
                      <a:endParaRPr b="1" sz="10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a:t>
                      </a:r>
                      <a:r>
                        <a:rPr lang="en" sz="1200">
                          <a:solidFill>
                            <a:schemeClr val="dk1"/>
                          </a:solidFill>
                          <a:latin typeface="Inter"/>
                          <a:ea typeface="Inter"/>
                          <a:cs typeface="Inter"/>
                          <a:sym typeface="Inter"/>
                        </a:rPr>
                        <a:t>Camp Meeting”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There are mainly women in the crowd.  The meeting is outdoors and all ages of people seem to be in attendance.  Women fainting at the front of the crowd and there are many rows of tents in the background suggesting people slept on the camp grounds.</a:t>
                      </a:r>
                      <a:endParaRPr sz="10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image helps you  understand how religion became a community experience that was emotional, powerful, and accessible to people in rural areas. It also shows how camp meetings were central to the movement’s energy and popularity.</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t>
                      </a:r>
                      <a:r>
                        <a:rPr i="1" lang="en" sz="1200">
                          <a:solidFill>
                            <a:schemeClr val="dk1"/>
                          </a:solidFill>
                          <a:highlight>
                            <a:schemeClr val="lt1"/>
                          </a:highlight>
                          <a:latin typeface="Inter"/>
                          <a:ea typeface="Inter"/>
                          <a:cs typeface="Inter"/>
                          <a:sym typeface="Inter"/>
                        </a:rPr>
                        <a:t>A Son of the Forest: The Experience of William Apes a Native of the Forest, Written by Himself</a:t>
                      </a:r>
                      <a:endParaRPr sz="1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Apes writes about meetings being loud and distracting.  He admires the good, “respectable” people in attendance.  The hymns he hears are “heavenly” and he sees sinners crying at the words of redemption offered by the preacher.</a:t>
                      </a:r>
                      <a:endParaRPr sz="10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excerpt shows how the Second Great Awakening challenged social norms. Through his experience, we see how the revival movement welcomed people from outside the social mainstream and created a sense of equality and belonging. </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4: “Moral and Religious” in </a:t>
                      </a:r>
                      <a:r>
                        <a:rPr i="1" lang="en" sz="1200">
                          <a:solidFill>
                            <a:schemeClr val="dk1"/>
                          </a:solidFill>
                          <a:latin typeface="Inter"/>
                          <a:ea typeface="Inter"/>
                          <a:cs typeface="Inter"/>
                          <a:sym typeface="Inter"/>
                        </a:rPr>
                        <a:t>New Hampshire Sentinel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000">
                          <a:solidFill>
                            <a:srgbClr val="E95C3D"/>
                          </a:solidFill>
                          <a:latin typeface="Inter"/>
                          <a:ea typeface="Inter"/>
                          <a:cs typeface="Inter"/>
                          <a:sym typeface="Inter"/>
                        </a:rPr>
                        <a:t>This is a critique of camp meetings.  Baxter complains about how long the meetings last and that the ministers rile up the crowds, escalate the moment by preying on their vulnerabilities.  Essentially, they are  waste of time for him.</a:t>
                      </a:r>
                      <a:endParaRPr sz="10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Baxter offers a different view of the Second Great Awakening—one of concern and caution about the emotional intensity of revivalism. His words show that not everyone welcomed the dramatic style and some feared it would distract from everyday religious life.</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2" name="Google Shape;112;p18"/>
          <p:cNvSpPr txBox="1"/>
          <p:nvPr/>
        </p:nvSpPr>
        <p:spPr>
          <a:xfrm>
            <a:off x="0" y="0"/>
            <a:ext cx="7315200" cy="8814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Halant"/>
                <a:ea typeface="Halant"/>
                <a:cs typeface="Halant"/>
                <a:sym typeface="Halant"/>
              </a:rPr>
              <a:t>Gallery Walk</a:t>
            </a:r>
            <a:endParaRPr sz="1400">
              <a:solidFill>
                <a:srgbClr val="000000"/>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Inter Medium"/>
                <a:ea typeface="Inter Medium"/>
                <a:cs typeface="Inter Medium"/>
                <a:sym typeface="Inter Medium"/>
              </a:rPr>
              <a:t>Visiting a Camp Meeting (Exemplar)</a:t>
            </a:r>
            <a:endParaRPr sz="1900">
              <a:latin typeface="Inter Medium"/>
              <a:ea typeface="Inter Medium"/>
              <a:cs typeface="Inter Medium"/>
              <a:sym typeface="Inter Medium"/>
            </a:endParaRPr>
          </a:p>
        </p:txBody>
      </p:sp>
      <p:pic>
        <p:nvPicPr>
          <p:cNvPr id="113" name="Google Shape;113;p1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14" name="Google Shape;114;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5" name="Google Shape;115;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6" name="Google Shape;116;p18"/>
          <p:cNvSpPr txBox="1"/>
          <p:nvPr/>
        </p:nvSpPr>
        <p:spPr>
          <a:xfrm>
            <a:off x="99900" y="881400"/>
            <a:ext cx="71154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200">
                <a:solidFill>
                  <a:schemeClr val="dk1"/>
                </a:solidFill>
                <a:latin typeface="Halant"/>
                <a:ea typeface="Halant"/>
                <a:cs typeface="Halant"/>
                <a:sym typeface="Halant"/>
              </a:rPr>
              <a:t>Directions:</a:t>
            </a:r>
            <a:r>
              <a:rPr b="1"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view each source, take notes in each column.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Observe: What is one characteristic about the source that stood out to you most? Why?</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Explain: What does the source tell you about the historical significance the Second Great Awakening?</a:t>
            </a:r>
            <a:endParaRPr sz="1200">
              <a:solidFill>
                <a:schemeClr val="dk1"/>
              </a:solidFill>
              <a:latin typeface="Halant"/>
              <a:ea typeface="Halant"/>
              <a:cs typeface="Halant"/>
              <a:sym typeface="Halant"/>
            </a:endParaRPr>
          </a:p>
        </p:txBody>
      </p:sp>
      <p:graphicFrame>
        <p:nvGraphicFramePr>
          <p:cNvPr id="117" name="Google Shape;117;p18"/>
          <p:cNvGraphicFramePr/>
          <p:nvPr/>
        </p:nvGraphicFramePr>
        <p:xfrm>
          <a:off x="441468" y="1866774"/>
          <a:ext cx="3000000" cy="3000000"/>
        </p:xfrm>
        <a:graphic>
          <a:graphicData uri="http://schemas.openxmlformats.org/drawingml/2006/table">
            <a:tbl>
              <a:tblPr>
                <a:noFill/>
                <a:tableStyleId>{6C27536C-2895-4758-9831-B662775D5ED1}</a:tableStyleId>
              </a:tblPr>
              <a:tblGrid>
                <a:gridCol w="1852375"/>
                <a:gridCol w="2575225"/>
                <a:gridCol w="2203600"/>
              </a:tblGrid>
              <a:tr h="330325">
                <a:tc>
                  <a:txBody>
                    <a:bodyPr/>
                    <a:lstStyle/>
                    <a:p>
                      <a:pPr indent="0" lvl="0" marL="0" rtl="0" algn="ctr">
                        <a:spcBef>
                          <a:spcPts val="0"/>
                        </a:spcBef>
                        <a:spcAft>
                          <a:spcPts val="0"/>
                        </a:spcAft>
                        <a:buNone/>
                      </a:pPr>
                      <a:r>
                        <a:rPr b="1" lang="en" sz="1100">
                          <a:latin typeface="Inter"/>
                          <a:ea typeface="Inter"/>
                          <a:cs typeface="Inter"/>
                          <a:sym typeface="Inter"/>
                        </a:rPr>
                        <a:t>Source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OBSERVE</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EXPLAIN</a:t>
                      </a:r>
                      <a:endParaRPr b="1" sz="11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337150">
                <a:tc>
                  <a:txBody>
                    <a:bodyPr/>
                    <a:lstStyle/>
                    <a:p>
                      <a:pPr indent="0" lvl="0" marL="0" rtl="0" algn="l">
                        <a:spcBef>
                          <a:spcPts val="0"/>
                        </a:spcBef>
                        <a:spcAft>
                          <a:spcPts val="0"/>
                        </a:spcAft>
                        <a:buNone/>
                      </a:pPr>
                      <a:r>
                        <a:rPr lang="en" sz="1200">
                          <a:latin typeface="Inter"/>
                          <a:ea typeface="Inter"/>
                          <a:cs typeface="Inter"/>
                          <a:sym typeface="Inter"/>
                        </a:rPr>
                        <a:t>5:  </a:t>
                      </a:r>
                      <a:r>
                        <a:rPr i="1" lang="en" sz="1200">
                          <a:solidFill>
                            <a:schemeClr val="dk1"/>
                          </a:solidFill>
                          <a:latin typeface="Inter"/>
                          <a:ea typeface="Inter"/>
                          <a:cs typeface="Inter"/>
                          <a:sym typeface="Inter"/>
                        </a:rPr>
                        <a:t>Domestic Manners of the Americans</a:t>
                      </a:r>
                      <a:endParaRPr i="1"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000">
                          <a:solidFill>
                            <a:srgbClr val="E95C3D"/>
                          </a:solidFill>
                          <a:latin typeface="Inter"/>
                          <a:ea typeface="Inter"/>
                          <a:cs typeface="Inter"/>
                          <a:sym typeface="Inter"/>
                        </a:rPr>
                        <a:t>Trollope is very excited to attend a camp meeting because she has heard of them for years.  She observes 2,000+ people at the revival.  The minister delivers a a fiery sermon about the sinful nature of man. She describes violent dancing and movement in the crowd.</a:t>
                      </a:r>
                      <a:endParaRPr sz="10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account shows how camp meetings were powerful and intense experiences, especially for those not used to such emotional displays. It highlights how the movement stirred both strong support and strong discomfort.</a:t>
                      </a:r>
                      <a:endParaRPr b="1" sz="10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40950">
                <a:tc>
                  <a:txBody>
                    <a:bodyPr/>
                    <a:lstStyle/>
                    <a:p>
                      <a:pPr indent="0" lvl="0" marL="0" rtl="0" algn="l">
                        <a:spcBef>
                          <a:spcPts val="0"/>
                        </a:spcBef>
                        <a:spcAft>
                          <a:spcPts val="0"/>
                        </a:spcAft>
                        <a:buNone/>
                      </a:pPr>
                      <a:r>
                        <a:rPr lang="en" sz="1200">
                          <a:latin typeface="Inter"/>
                          <a:ea typeface="Inter"/>
                          <a:cs typeface="Inter"/>
                          <a:sym typeface="Inter"/>
                        </a:rPr>
                        <a:t>6:  “Methodist Camp Meeting”</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crowd is very diverse. I can see men, women, children, and animals.  There are African Americans and whites.  There are sailors with hooked arms in the painting’s foreground.  There are many clergymen dressed in black on the platform stage and waiting to speak.</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image illustrates how religion spread beyond traditional churches and into everyday life, shaping both faith and community across the young nation.</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40950">
                <a:tc>
                  <a:txBody>
                    <a:bodyPr/>
                    <a:lstStyle/>
                    <a:p>
                      <a:pPr indent="0" lvl="0" marL="0" rtl="0" algn="l">
                        <a:spcBef>
                          <a:spcPts val="0"/>
                        </a:spcBef>
                        <a:spcAft>
                          <a:spcPts val="0"/>
                        </a:spcAft>
                        <a:buNone/>
                      </a:pPr>
                      <a:r>
                        <a:rPr lang="en" sz="1200">
                          <a:latin typeface="Inter"/>
                          <a:ea typeface="Inter"/>
                          <a:cs typeface="Inter"/>
                          <a:sym typeface="Inter"/>
                        </a:rPr>
                        <a:t>7: </a:t>
                      </a:r>
                      <a:r>
                        <a:rPr i="1" lang="en" sz="1200">
                          <a:solidFill>
                            <a:schemeClr val="dk1"/>
                          </a:solidFill>
                          <a:latin typeface="Inter"/>
                          <a:ea typeface="Inter"/>
                          <a:cs typeface="Inter"/>
                          <a:sym typeface="Inter"/>
                        </a:rPr>
                        <a:t>The Camp Meeting Manual</a:t>
                      </a:r>
                      <a:endParaRPr i="1" sz="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source is a “how-to” manual for throwing a camp meeting or evangelical revival.  Gorham emphasizes the importance of hyping up the revival ahead of time.  He basically says you want the biggest, most well attended, most exciting revival possible.</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This passage highlights the high expectations for revival meetings and how leaders hoped to create a powerful spiritual experience that could inspire entire communities.</a:t>
                      </a:r>
                      <a:endParaRPr sz="10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444400">
                <a:tc>
                  <a:txBody>
                    <a:bodyPr/>
                    <a:lstStyle/>
                    <a:p>
                      <a:pPr indent="0" lvl="0" marL="0" rtl="0" algn="l">
                        <a:spcBef>
                          <a:spcPts val="0"/>
                        </a:spcBef>
                        <a:spcAft>
                          <a:spcPts val="0"/>
                        </a:spcAft>
                        <a:buNone/>
                      </a:pPr>
                      <a:r>
                        <a:rPr lang="en" sz="1200">
                          <a:latin typeface="Inter"/>
                          <a:ea typeface="Inter"/>
                          <a:cs typeface="Inter"/>
                          <a:sym typeface="Inter"/>
                        </a:rPr>
                        <a:t>8: </a:t>
                      </a:r>
                      <a:r>
                        <a:rPr i="1" lang="en" sz="1200">
                          <a:latin typeface="Inter"/>
                          <a:ea typeface="Inter"/>
                          <a:cs typeface="Inter"/>
                          <a:sym typeface="Inter"/>
                        </a:rPr>
                        <a:t>My Recollections</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Reverend Wayman writes about how ministers get to know the community.  You can also see that women relied on one another for child care so they could all attend meetings.  Enslaved African American runaways and free people risked interactions with slave catchers when they attended any public events like a camp meeting.</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Through these stories, you can see how the revival movement spread through African American communities, giving them strength, leadership, and a sense of belonging during a time of slavery and discrimination.</a:t>
                      </a:r>
                      <a:endParaRPr b="1" sz="10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